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95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1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87" r:id="rId22"/>
    <p:sldId id="289" r:id="rId23"/>
    <p:sldId id="290" r:id="rId24"/>
    <p:sldId id="291" r:id="rId25"/>
    <p:sldId id="292" r:id="rId26"/>
    <p:sldId id="293" r:id="rId27"/>
    <p:sldId id="294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94660"/>
  </p:normalViewPr>
  <p:slideViewPr>
    <p:cSldViewPr snapToGrid="0">
      <p:cViewPr>
        <p:scale>
          <a:sx n="78" d="100"/>
          <a:sy n="78" d="100"/>
        </p:scale>
        <p:origin x="82" y="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04C1-2E88-AA52-7B49-3A73ECFAD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D7B9-6651-C73E-6907-4118961AD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7143B-8BD2-DE47-FEB6-53925BF94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7963C-C9C7-77BD-05AF-241E351F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BD11A-11E6-DE9F-8504-CAC46C20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71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7CD2-D16A-713C-4F72-D7AAEDFB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4418BC-B777-A1C6-D702-690A55902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619D2-2E84-A938-AD04-D5EB090C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B21DA-00ED-CC02-28E8-1E604016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18EEE-7F92-4F0D-BFDB-A29D98DC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28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9D536-D41B-2A86-F6E1-C5256BF2B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82C330-B83C-5E95-DDEA-8D193E3A8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52B5E-B5AD-8F7D-2AEE-B8CF9B38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28636-479E-05CB-6CC8-10C56F23A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97E0-635B-6010-5739-88E38723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7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1E21-9F45-A51A-0E64-483370D9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57E8F-BD6C-0D38-0E57-879F74051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EAE44-DD5F-42B1-1207-A8751D09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42A9C-2AE2-A366-7773-C5281F00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81D99-0CB9-518E-1806-246DE20D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AB21-F308-5FC2-6080-110E454FD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84566-A337-C75F-5233-31C016601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B2D24-3D2F-85BF-01D6-C8FDA85EF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E4188-3042-97EA-735D-125C4B609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9B1F9-F517-ABDD-7A54-113FF1CE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3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D1FA-FE89-E142-F08A-40CE981F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8C22D-EC67-429D-1441-7771218C4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17D35-1308-FB5D-A24F-20002B147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03051-B5E5-A9F1-B714-D5EE4B37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4E511-01E8-5858-B340-D7D3984A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5AEB3-0A20-E681-DB0A-594B48B7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B011-B4B1-6985-64E4-2BBB43F58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8FCE5-5F4B-C30B-865D-EC4AFE350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1ABBC-8380-3BCC-9861-08920DE36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10AA9-148F-14B1-37CD-BE5A80FBF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46150-36DC-DD68-80BE-41C1A09BB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ACE5F-3941-B531-C336-A48C84D4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D46481-1E90-67A7-058D-8E17CE89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319C7-E433-5675-24FD-BB09E4F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2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7E5C-8BD9-177A-FDF5-F331A4C64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29E493-AE8C-4431-1EED-2F6EFF418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E349D-41AB-5E5A-C43D-C5D8AC313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9982E4-7C37-5019-00DA-E809DA22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9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4E52F-54A8-C476-5BCF-481A0F977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0CC742-941C-7A01-FC6A-A4F85A012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202FE-78C2-8EA2-F73D-6663A3B5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3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4AFE-9D35-3348-06F9-FD6F56ECC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E347B-54BA-902A-172E-C65F13A10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232F5-5B46-D1FC-64CE-C47E25EA7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2DABC-7B53-E5BD-1678-83EC8F02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79E64-A14F-04C4-051B-3AD246A4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4C3B1-84AC-50D1-37A8-41B19D312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8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4A65-59F9-53EE-ABEF-04BD4308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147D1-6076-458A-88F4-33895C198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5ADD2-2ADA-0299-C797-043C68826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266CF-69F1-300C-1923-B064AC54A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69AB1-B069-166C-E5CD-EB7C3906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1EED3-8FD1-9AD6-D369-A9C5793E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3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5E18D-D4BE-DC19-5371-06BB4086B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6BDA8-0937-AF9A-2437-E4ACC42D3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B3732-7404-0AA9-2F22-439C3F708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E57FCA-FE7B-41E2-B5DD-F978E7A080DB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75C8A-99A4-28C0-9B00-0559875B77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D7933-E0C2-5340-874D-29E91030C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51C18F-F199-4CA3-BECF-55821C87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9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eapi-src/unified-memory-framework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lvm/llvm-project/blob/dec4cfdb09596f34f17a653ad405ab2551b09039/mlir/lib/Dialect/Vector/Transforms/VectorDistribute.cpp#L290" TargetMode="External"/><Relationship Id="rId2" Type="http://schemas.openxmlformats.org/officeDocument/2006/relationships/hyperlink" Target="https://github.com/llvm/llvm-project/blob/dec4cfdb09596f34f17a653ad405ab2551b09039/mlir/lib/Dialect/Vector/Transforms/VectorDistribute.cpp#L19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EE1D59-A3CA-E176-43CD-A96A4268D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9B600-294E-65DF-EEDA-56F1669FF1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Techniques for creating deep modules</a:t>
            </a:r>
          </a:p>
        </p:txBody>
      </p:sp>
    </p:spTree>
    <p:extLst>
      <p:ext uri="{BB962C8B-B14F-4D97-AF65-F5344CB8AC3E}">
        <p14:creationId xmlns:p14="http://schemas.microsoft.com/office/powerpoint/2010/main" val="50611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946D-0633-474B-5C52-D951EF2F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it Worth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E437A-9483-95A3-860C-36566C178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891" y="2505672"/>
            <a:ext cx="4153260" cy="33530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52CC71-FB3F-0D64-E279-A162EB08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475" y="1027906"/>
            <a:ext cx="2591025" cy="2446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A961C7-F354-841C-384F-6968CBC18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548" y="3713481"/>
            <a:ext cx="3943692" cy="2267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024C22-4EA5-4FCF-AF0A-C4E1BA52998D}"/>
              </a:ext>
            </a:extLst>
          </p:cNvPr>
          <p:cNvSpPr txBox="1"/>
          <p:nvPr/>
        </p:nvSpPr>
        <p:spPr>
          <a:xfrm>
            <a:off x="1075765" y="1819020"/>
            <a:ext cx="515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implementations with complex </a:t>
            </a:r>
            <a:r>
              <a:rPr lang="en-US" dirty="0" err="1"/>
              <a:t>cosntruction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946D-0633-474B-5C52-D951EF2F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it Worth it?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24C22-4EA5-4FCF-AF0A-C4E1BA52998D}"/>
              </a:ext>
            </a:extLst>
          </p:cNvPr>
          <p:cNvSpPr txBox="1"/>
          <p:nvPr/>
        </p:nvSpPr>
        <p:spPr>
          <a:xfrm>
            <a:off x="1075765" y="1819020"/>
            <a:ext cx="345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Deferred execution from creation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733308-5721-B60A-9182-22560EBC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87" y="2188352"/>
            <a:ext cx="4237087" cy="3608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80E826-8855-DDE0-AB1B-664346C3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728" y="2858970"/>
            <a:ext cx="3943692" cy="22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0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B9D3-F9BE-3414-E46F-62828054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0B84C-52B4-8070-8745-EDE0CA884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 encapsulate knowledge representing design decisions.</a:t>
            </a:r>
          </a:p>
          <a:p>
            <a:r>
              <a:rPr lang="en-US" dirty="0"/>
              <a:t>The knowledge is embedded into the module but is invisible from the outside.</a:t>
            </a:r>
          </a:p>
          <a:p>
            <a:r>
              <a:rPr lang="en-US" dirty="0"/>
              <a:t>The hidden information is the details of how a mechanism is implemented.</a:t>
            </a:r>
          </a:p>
        </p:txBody>
      </p:sp>
    </p:spTree>
    <p:extLst>
      <p:ext uri="{BB962C8B-B14F-4D97-AF65-F5344CB8AC3E}">
        <p14:creationId xmlns:p14="http://schemas.microsoft.com/office/powerpoint/2010/main" val="246145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DB287-F406-14AE-B27F-55F94F65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hiding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70504-4731-A03A-418D-8EEC3D73C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996746"/>
          </a:xfrm>
        </p:spPr>
        <p:txBody>
          <a:bodyPr>
            <a:normAutofit/>
          </a:bodyPr>
          <a:lstStyle/>
          <a:p>
            <a:r>
              <a:rPr lang="en-US"/>
              <a:t>Red-black tree balancing mechanism</a:t>
            </a:r>
          </a:p>
          <a:p>
            <a:r>
              <a:rPr lang="en-US"/>
              <a:t>SQL query optimization</a:t>
            </a:r>
          </a:p>
          <a:p>
            <a:r>
              <a:rPr lang="en-US"/>
              <a:t>Intermediate representation optimization</a:t>
            </a:r>
          </a:p>
          <a:p>
            <a:r>
              <a:rPr lang="en-US"/>
              <a:t>TCP protocol implementation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B151C8-247D-D68D-0568-F1CA28BE0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996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tree.insert</a:t>
            </a:r>
            <a:r>
              <a:rPr lang="en-US" dirty="0">
                <a:latin typeface="Consolas" panose="020B0609020204030204" pitchFamily="49" charset="0"/>
              </a:rPr>
              <a:t>(node)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Hidden: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Mem </a:t>
            </a:r>
            <a:r>
              <a:rPr lang="en-US" sz="2000" dirty="0" err="1"/>
              <a:t>alloc</a:t>
            </a: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Balancing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Ptrs</a:t>
            </a:r>
            <a:r>
              <a:rPr lang="en-US" sz="2000" dirty="0"/>
              <a:t> handling</a:t>
            </a:r>
          </a:p>
          <a:p>
            <a:pPr>
              <a:spcBef>
                <a:spcPts val="0"/>
              </a:spcBef>
            </a:pP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117FE-0AFB-85CE-756A-63A87434645B}"/>
              </a:ext>
            </a:extLst>
          </p:cNvPr>
          <p:cNvSpPr txBox="1"/>
          <p:nvPr/>
        </p:nvSpPr>
        <p:spPr>
          <a:xfrm>
            <a:off x="838200" y="4957308"/>
            <a:ext cx="10515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Information hiding controls complexity by 1. simplifying the module’s interface, 2. avoiding additional dependencies on the hidden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840C6-9DF7-05A1-5193-BB978683409A}"/>
              </a:ext>
            </a:extLst>
          </p:cNvPr>
          <p:cNvSpPr txBox="1"/>
          <p:nvPr/>
        </p:nvSpPr>
        <p:spPr>
          <a:xfrm>
            <a:off x="6172198" y="404928"/>
            <a:ext cx="553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Ultimate example: garbage collector – “no interface”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2659A8D-DA9E-0DB7-9C42-4B1D9D1826EB}"/>
              </a:ext>
            </a:extLst>
          </p:cNvPr>
          <p:cNvSpPr/>
          <p:nvPr/>
        </p:nvSpPr>
        <p:spPr>
          <a:xfrm>
            <a:off x="10056383" y="2988291"/>
            <a:ext cx="605563" cy="6055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CBEBBF-DB93-44B8-EC2D-FE45562C325D}"/>
              </a:ext>
            </a:extLst>
          </p:cNvPr>
          <p:cNvSpPr/>
          <p:nvPr/>
        </p:nvSpPr>
        <p:spPr>
          <a:xfrm>
            <a:off x="9396271" y="2194636"/>
            <a:ext cx="605563" cy="60556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DBFE93-830A-71D4-3B70-F51609AE4D5C}"/>
              </a:ext>
            </a:extLst>
          </p:cNvPr>
          <p:cNvSpPr/>
          <p:nvPr/>
        </p:nvSpPr>
        <p:spPr>
          <a:xfrm>
            <a:off x="9319964" y="4067362"/>
            <a:ext cx="605563" cy="605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78C0A1-46A3-377C-BCCB-3FE5E73F649A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9699053" y="1867394"/>
            <a:ext cx="0" cy="327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098D3F-D96E-3B14-3DC0-326FE8DD5670}"/>
              </a:ext>
            </a:extLst>
          </p:cNvPr>
          <p:cNvCxnSpPr>
            <a:cxnSpLocks/>
            <a:stCxn id="2" idx="3"/>
            <a:endCxn id="9" idx="7"/>
          </p:cNvCxnSpPr>
          <p:nvPr/>
        </p:nvCxnSpPr>
        <p:spPr>
          <a:xfrm flipH="1">
            <a:off x="9836844" y="3505171"/>
            <a:ext cx="308222" cy="650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11879A-17E2-CB0D-3764-4FDA90637199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9836844" y="4584242"/>
            <a:ext cx="177366" cy="286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E33F5-C04E-C9A1-5E5A-BBC28C503DEC}"/>
              </a:ext>
            </a:extLst>
          </p:cNvPr>
          <p:cNvCxnSpPr>
            <a:cxnSpLocks/>
            <a:stCxn id="3" idx="3"/>
            <a:endCxn id="16" idx="3"/>
          </p:cNvCxnSpPr>
          <p:nvPr/>
        </p:nvCxnSpPr>
        <p:spPr>
          <a:xfrm flipH="1">
            <a:off x="9069203" y="2711516"/>
            <a:ext cx="415751" cy="327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AF80E0-69F0-265F-A624-05B3181F610E}"/>
              </a:ext>
            </a:extLst>
          </p:cNvPr>
          <p:cNvCxnSpPr>
            <a:cxnSpLocks/>
            <a:stCxn id="3" idx="5"/>
            <a:endCxn id="2" idx="1"/>
          </p:cNvCxnSpPr>
          <p:nvPr/>
        </p:nvCxnSpPr>
        <p:spPr>
          <a:xfrm>
            <a:off x="9913151" y="2711516"/>
            <a:ext cx="231915" cy="365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7CA471-61D0-F075-146A-91760F581C79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9252450" y="4584242"/>
            <a:ext cx="156197" cy="286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65530285-39BE-E597-2356-22151D6921BD}"/>
              </a:ext>
            </a:extLst>
          </p:cNvPr>
          <p:cNvSpPr/>
          <p:nvPr/>
        </p:nvSpPr>
        <p:spPr>
          <a:xfrm>
            <a:off x="8357633" y="2988291"/>
            <a:ext cx="1423140" cy="8814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a.Left</a:t>
            </a:r>
            <a:r>
              <a:rPr lang="en-US" sz="1600" dirty="0"/>
              <a:t> subtree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54DE591-1ADD-D499-78F3-E79E24A99DF9}"/>
              </a:ext>
            </a:extLst>
          </p:cNvPr>
          <p:cNvSpPr/>
          <p:nvPr/>
        </p:nvSpPr>
        <p:spPr>
          <a:xfrm>
            <a:off x="10358405" y="4011894"/>
            <a:ext cx="1423140" cy="8814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b.Right</a:t>
            </a:r>
            <a:r>
              <a:rPr lang="en-US" sz="1600" dirty="0"/>
              <a:t> subtree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359DA2-E908-0877-C579-AF100A86A6AB}"/>
              </a:ext>
            </a:extLst>
          </p:cNvPr>
          <p:cNvCxnSpPr>
            <a:stCxn id="2" idx="5"/>
            <a:endCxn id="17" idx="3"/>
          </p:cNvCxnSpPr>
          <p:nvPr/>
        </p:nvCxnSpPr>
        <p:spPr>
          <a:xfrm>
            <a:off x="10573263" y="3505171"/>
            <a:ext cx="496712" cy="557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849A9073-6F3F-F362-E7EA-1A74F930F865}"/>
              </a:ext>
            </a:extLst>
          </p:cNvPr>
          <p:cNvSpPr/>
          <p:nvPr/>
        </p:nvSpPr>
        <p:spPr>
          <a:xfrm>
            <a:off x="9938928" y="2408728"/>
            <a:ext cx="909064" cy="1088750"/>
          </a:xfrm>
          <a:prstGeom prst="circularArrow">
            <a:avLst>
              <a:gd name="adj1" fmla="val 9879"/>
              <a:gd name="adj2" fmla="val 1085462"/>
              <a:gd name="adj3" fmla="val 19948786"/>
              <a:gd name="adj4" fmla="val 10800000"/>
              <a:gd name="adj5" fmla="val 1492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2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F6A5-C71E-F50B-4C5B-8EFAC5DE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leakage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CF6C0-487B-7E16-DEB8-FD9C3241E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knowledge is used in multiple modules</a:t>
            </a:r>
          </a:p>
          <a:p>
            <a:pPr lvl="1"/>
            <a:r>
              <a:rPr lang="en-US" dirty="0"/>
              <a:t> E.g., file format in reader/writer (</a:t>
            </a:r>
            <a:r>
              <a:rPr lang="en-US" i="1" dirty="0"/>
              <a:t>note the functional decomposition!</a:t>
            </a:r>
            <a:r>
              <a:rPr lang="en-US" dirty="0"/>
              <a:t>).</a:t>
            </a:r>
          </a:p>
          <a:p>
            <a:r>
              <a:rPr lang="en-US" dirty="0"/>
              <a:t>Temporal decomposition</a:t>
            </a:r>
          </a:p>
          <a:p>
            <a:pPr lvl="1"/>
            <a:r>
              <a:rPr lang="en-US" dirty="0"/>
              <a:t>A sequence of functions implemented as modules</a:t>
            </a:r>
          </a:p>
          <a:p>
            <a:r>
              <a:rPr lang="en-US" dirty="0"/>
              <a:t>Overexposure</a:t>
            </a:r>
          </a:p>
          <a:p>
            <a:pPr lvl="1"/>
            <a:r>
              <a:rPr lang="en-US" dirty="0"/>
              <a:t>Default parameters don’t reflect the most common use case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61F54-6E18-C6F2-1E89-398A957C0F38}"/>
              </a:ext>
            </a:extLst>
          </p:cNvPr>
          <p:cNvSpPr txBox="1"/>
          <p:nvPr/>
        </p:nvSpPr>
        <p:spPr>
          <a:xfrm>
            <a:off x="838200" y="5323114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Warning: information hiding only makes sense for those data that is unnecessary outside the module</a:t>
            </a:r>
          </a:p>
        </p:txBody>
      </p:sp>
    </p:spTree>
    <p:extLst>
      <p:ext uri="{BB962C8B-B14F-4D97-AF65-F5344CB8AC3E}">
        <p14:creationId xmlns:p14="http://schemas.microsoft.com/office/powerpoint/2010/main" val="129196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9456-137D-E8F6-8A1F-C79E7CE5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purpose modules are deeper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C6666-80DF-F070-710C-A11A05C00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Specialization leads to complexity.</a:t>
            </a:r>
          </a:p>
          <a:p>
            <a:r>
              <a:rPr lang="en-US"/>
              <a:t>One of the best ways to create a deep module is to make its interface general-purpose.</a:t>
            </a:r>
          </a:p>
          <a:p>
            <a:r>
              <a:rPr lang="en-US"/>
              <a:t>Software is built for a specific purpose, so it </a:t>
            </a:r>
            <a:r>
              <a:rPr lang="en-US" b="1"/>
              <a:t>cannot</a:t>
            </a:r>
            <a:r>
              <a:rPr lang="en-US"/>
              <a:t> avoid specialization completely.</a:t>
            </a:r>
            <a:endParaRPr lang="ru-RU"/>
          </a:p>
          <a:p>
            <a:endParaRPr lang="ru-RU"/>
          </a:p>
          <a:p>
            <a:r>
              <a:rPr lang="en-US"/>
              <a:t>Questions to ask:</a:t>
            </a:r>
          </a:p>
          <a:p>
            <a:pPr lvl="1"/>
            <a:r>
              <a:rPr lang="en-US"/>
              <a:t>What is the simplest interface to cover all the current use cases?</a:t>
            </a:r>
          </a:p>
          <a:p>
            <a:pPr lvl="1"/>
            <a:r>
              <a:rPr lang="en-US"/>
              <a:t>In how many contexts will a module be used?</a:t>
            </a:r>
          </a:p>
          <a:p>
            <a:pPr lvl="1"/>
            <a:r>
              <a:rPr lang="en-US"/>
              <a:t>Is the API easy to use for today’s needs?</a:t>
            </a:r>
          </a:p>
        </p:txBody>
      </p:sp>
    </p:spTree>
    <p:extLst>
      <p:ext uri="{BB962C8B-B14F-4D97-AF65-F5344CB8AC3E}">
        <p14:creationId xmlns:p14="http://schemas.microsoft.com/office/powerpoint/2010/main" val="1650528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[Hypothetical XYZ System using LLVM]">
            <a:extLst>
              <a:ext uri="{FF2B5EF4-FFF2-40B4-BE49-F238E27FC236}">
                <a16:creationId xmlns:a16="http://schemas.microsoft.com/office/drawing/2014/main" id="{91A4F35C-9A7B-7360-8913-6D5A4A280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1" y="953657"/>
            <a:ext cx="41052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E18336-AC7E-8216-2296-2D03C31F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Separation of specialized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DB44E-7624-8AD4-D7FC-BE2718C371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Two principal options:</a:t>
            </a:r>
          </a:p>
          <a:p>
            <a:r>
              <a:rPr lang="en-US" dirty="0"/>
              <a:t>Push specialization </a:t>
            </a:r>
            <a:r>
              <a:rPr lang="en-US" b="1" dirty="0"/>
              <a:t>upwards</a:t>
            </a:r>
            <a:r>
              <a:rPr lang="en-US" dirty="0"/>
              <a:t> – the user is responsible for configuring a general-purpose module for their specific needs.</a:t>
            </a:r>
          </a:p>
          <a:p>
            <a:pPr lvl="1"/>
            <a:r>
              <a:rPr lang="en-US" dirty="0"/>
              <a:t>Example: pass </a:t>
            </a:r>
            <a:r>
              <a:rPr lang="en-US" dirty="0" err="1"/>
              <a:t>mgr</a:t>
            </a:r>
            <a:r>
              <a:rPr lang="en-US" dirty="0"/>
              <a:t> in LLVM</a:t>
            </a:r>
          </a:p>
          <a:p>
            <a:r>
              <a:rPr lang="en-US" dirty="0"/>
              <a:t>Push specialization </a:t>
            </a:r>
            <a:r>
              <a:rPr lang="en-US" b="1" dirty="0"/>
              <a:t>downwards</a:t>
            </a:r>
            <a:r>
              <a:rPr lang="en-US" dirty="0"/>
              <a:t> – define a general-purpose interface for plugins to implement.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3"/>
              </a:rPr>
              <a:t>unified memory framework</a:t>
            </a:r>
            <a:endParaRPr lang="en-US" dirty="0"/>
          </a:p>
          <a:p>
            <a:pPr lvl="2"/>
            <a:r>
              <a:rPr lang="en-US" dirty="0"/>
              <a:t>A single interface for heap managers – multiple </a:t>
            </a:r>
            <a:r>
              <a:rPr lang="en-US" dirty="0" err="1"/>
              <a:t>impls</a:t>
            </a:r>
            <a:endParaRPr lang="en-US" dirty="0"/>
          </a:p>
          <a:p>
            <a:pPr lvl="2"/>
            <a:r>
              <a:rPr lang="en-US" dirty="0"/>
              <a:t>A single interface for memory providers – multiple </a:t>
            </a:r>
            <a:r>
              <a:rPr lang="en-US" dirty="0" err="1"/>
              <a:t>impls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65E839-5826-7DC8-DAC0-B1B7CC2CD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855" y="3935150"/>
            <a:ext cx="3593489" cy="286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4432FC-A1B4-3350-3110-8CA3BCB14A93}"/>
              </a:ext>
            </a:extLst>
          </p:cNvPr>
          <p:cNvSpPr txBox="1"/>
          <p:nvPr/>
        </p:nvSpPr>
        <p:spPr>
          <a:xfrm rot="5400000">
            <a:off x="8479814" y="2956662"/>
            <a:ext cx="50574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*The Architecture of Open Source Applications (Volume 1) LLVM by C. Lattner</a:t>
            </a:r>
          </a:p>
        </p:txBody>
      </p:sp>
    </p:spTree>
    <p:extLst>
      <p:ext uri="{BB962C8B-B14F-4D97-AF65-F5344CB8AC3E}">
        <p14:creationId xmlns:p14="http://schemas.microsoft.com/office/powerpoint/2010/main" val="10826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BF47-FAC4-7EC3-900E-1AE2675FE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 case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5B5A6-3241-A815-1618-AC89EA615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Design the normal case to automatically handle edge cases</a:t>
            </a:r>
          </a:p>
          <a:p>
            <a:r>
              <a:rPr lang="en-US"/>
              <a:t>Example?</a:t>
            </a:r>
          </a:p>
        </p:txBody>
      </p:sp>
    </p:spTree>
    <p:extLst>
      <p:ext uri="{BB962C8B-B14F-4D97-AF65-F5344CB8AC3E}">
        <p14:creationId xmlns:p14="http://schemas.microsoft.com/office/powerpoint/2010/main" val="457059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2C243-0199-014D-79DC-C6849865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Abstraction layers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4E9CC-9FAC-3AA9-0809-9D138B0B5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Software is built in abstraction layers</a:t>
            </a:r>
          </a:p>
          <a:p>
            <a:r>
              <a:rPr lang="en-US"/>
              <a:t>Layers provide different abstractions at each level</a:t>
            </a:r>
          </a:p>
          <a:p>
            <a:endParaRPr lang="en-US"/>
          </a:p>
          <a:p>
            <a:r>
              <a:rPr lang="en-US"/>
              <a:t>Problematic patterns include:</a:t>
            </a:r>
          </a:p>
          <a:p>
            <a:pPr lvl="1"/>
            <a:r>
              <a:rPr lang="en-US"/>
              <a:t>Pass-through methods</a:t>
            </a:r>
          </a:p>
          <a:p>
            <a:pPr lvl="1"/>
            <a:r>
              <a:rPr lang="en-US"/>
              <a:t>Pass-through variables</a:t>
            </a:r>
          </a:p>
          <a:p>
            <a:pPr lvl="1"/>
            <a:r>
              <a:rPr lang="en-US"/>
              <a:t>Wrappers &amp; decorators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/>
              <a:t>*The interface of a class usually uses different abstractions than the implementation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8F0B9D-85DC-D959-E5FC-1E03B1FD0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2964089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User-space layer deals with file descriptors and buffers.</a:t>
            </a:r>
          </a:p>
          <a:p>
            <a:r>
              <a:rPr lang="en-US"/>
              <a:t>VFS layer works with objects such as </a:t>
            </a:r>
            <a:r>
              <a:rPr lang="en-US" err="1"/>
              <a:t>inode</a:t>
            </a:r>
            <a:r>
              <a:rPr lang="en-US"/>
              <a:t>, </a:t>
            </a:r>
            <a:r>
              <a:rPr lang="en-US" err="1"/>
              <a:t>dentry</a:t>
            </a:r>
            <a:r>
              <a:rPr lang="en-US"/>
              <a:t>, superblock.</a:t>
            </a:r>
          </a:p>
          <a:p>
            <a:r>
              <a:rPr lang="en-US"/>
              <a:t>Linux supports many types of filesystems, so the next layer implements VFS operations.</a:t>
            </a:r>
          </a:p>
          <a:p>
            <a:r>
              <a:rPr lang="en-US"/>
              <a:t>Finally, the block I/O layer handles queues, schedules, mapping, etc.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E2D9D4-A874-0CB3-ABA1-E8B945CF2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4908777"/>
            <a:ext cx="47625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91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1EE45-9D65-F86E-B3C3-9685A900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Sinking complexity downwards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E24FD-195B-8A87-B6A2-10C3E85A2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modules have </a:t>
            </a:r>
            <a:r>
              <a:rPr lang="en-US" b="1"/>
              <a:t>more users than developers</a:t>
            </a:r>
            <a:r>
              <a:rPr lang="en-US"/>
              <a:t>.</a:t>
            </a:r>
          </a:p>
          <a:p>
            <a:r>
              <a:rPr lang="en-US" b="1"/>
              <a:t> A simple interface is far more important than a simple implementation.</a:t>
            </a:r>
          </a:p>
          <a:p>
            <a:r>
              <a:rPr lang="en-US"/>
              <a:t>Conditions:</a:t>
            </a:r>
          </a:p>
          <a:p>
            <a:pPr lvl="1"/>
            <a:r>
              <a:rPr lang="en-US"/>
              <a:t>Complexity is closely related to the existing functionality.</a:t>
            </a:r>
          </a:p>
          <a:p>
            <a:pPr lvl="1"/>
            <a:r>
              <a:rPr lang="en-US"/>
              <a:t>Pulling it down results in some simplification somewhere.</a:t>
            </a:r>
          </a:p>
          <a:p>
            <a:pPr lvl="1"/>
            <a:r>
              <a:rPr lang="en-US"/>
              <a:t>Pulling it down simplifies the interface.</a:t>
            </a:r>
          </a:p>
          <a:p>
            <a:r>
              <a:rPr lang="en-US"/>
              <a:t>Example: configuration parameters push complexity up and delegate hard decisions to the user -&gt; increase complexity</a:t>
            </a:r>
          </a:p>
        </p:txBody>
      </p:sp>
    </p:spTree>
    <p:extLst>
      <p:ext uri="{BB962C8B-B14F-4D97-AF65-F5344CB8AC3E}">
        <p14:creationId xmlns:p14="http://schemas.microsoft.com/office/powerpoint/2010/main" val="343896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0D43-339B-9E0C-7FBD-97DBB521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CA74-FEE1-B3E1-1B4B-32D646FA7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hiding and leakage</a:t>
            </a:r>
          </a:p>
          <a:p>
            <a:r>
              <a:rPr lang="en-US"/>
              <a:t>General purpose modules are deeper</a:t>
            </a:r>
          </a:p>
          <a:p>
            <a:r>
              <a:rPr lang="en-US"/>
              <a:t>Different layer, different abstraction</a:t>
            </a:r>
          </a:p>
          <a:p>
            <a:r>
              <a:rPr lang="en-US"/>
              <a:t>Pull complexity downwards</a:t>
            </a:r>
          </a:p>
          <a:p>
            <a:r>
              <a:rPr lang="en-US"/>
              <a:t>Better together or better apart?</a:t>
            </a:r>
          </a:p>
          <a:p>
            <a:r>
              <a:rPr lang="en-US"/>
              <a:t>Define errors out of existence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38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EC0E-2ADF-D7D0-D218-9D927034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Together vs apart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B57C95-FBD9-ADFD-5ACF-CA9F558A0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Each piece of functionality can either be implemented together or apart – there are implications to the overall complexity.</a:t>
            </a:r>
          </a:p>
          <a:p>
            <a:r>
              <a:rPr lang="en-US"/>
              <a:t>The goal is twofold:</a:t>
            </a:r>
          </a:p>
          <a:p>
            <a:pPr lvl="1"/>
            <a:r>
              <a:rPr lang="en-US"/>
              <a:t>Improve modularity</a:t>
            </a:r>
          </a:p>
          <a:p>
            <a:pPr lvl="1"/>
            <a:r>
              <a:rPr lang="en-US"/>
              <a:t>Reduce complexity</a:t>
            </a:r>
          </a:p>
          <a:p>
            <a:r>
              <a:rPr lang="en-US"/>
              <a:t>Naïve assumption “a large number of small components is best” fails to comprehend subdivision complexity</a:t>
            </a:r>
          </a:p>
        </p:txBody>
      </p:sp>
    </p:spTree>
    <p:extLst>
      <p:ext uri="{BB962C8B-B14F-4D97-AF65-F5344CB8AC3E}">
        <p14:creationId xmlns:p14="http://schemas.microsoft.com/office/powerpoint/2010/main" val="40134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EC0E-2ADF-D7D0-D218-9D927034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Together vs apart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37D36-9032-ED0E-E93D-A76FC96EE0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Modularity is </a:t>
            </a:r>
            <a:r>
              <a:rPr lang="en-US" i="1"/>
              <a:t>usually</a:t>
            </a:r>
            <a:r>
              <a:rPr lang="en-US"/>
              <a:t> beneficial:</a:t>
            </a:r>
          </a:p>
          <a:p>
            <a:pPr lvl="1"/>
            <a:r>
              <a:rPr lang="en-US"/>
              <a:t>Modules are easier to understand</a:t>
            </a:r>
          </a:p>
          <a:p>
            <a:pPr lvl="1"/>
            <a:r>
              <a:rPr lang="en-US"/>
              <a:t>Composition and reuse is simpler</a:t>
            </a:r>
          </a:p>
          <a:p>
            <a:pPr marL="0" indent="0">
              <a:buNone/>
            </a:pPr>
            <a:r>
              <a:rPr lang="en-US" b="1"/>
              <a:t>BUT</a:t>
            </a:r>
          </a:p>
          <a:p>
            <a:r>
              <a:rPr lang="en-US"/>
              <a:t>Modularizing often uses incorrect heuristics such as code length to make decisions leading to additional complexity</a:t>
            </a:r>
          </a:p>
          <a:p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CEA93C3-4FD7-D0E6-24AA-A4167C0A1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44638"/>
            <a:ext cx="5181600" cy="3513312"/>
          </a:xfrm>
        </p:spPr>
      </p:pic>
    </p:spTree>
    <p:extLst>
      <p:ext uri="{BB962C8B-B14F-4D97-AF65-F5344CB8AC3E}">
        <p14:creationId xmlns:p14="http://schemas.microsoft.com/office/powerpoint/2010/main" val="680500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8B6F-D33D-0EE5-1B56-30834548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Together vs apart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4D5D8-112F-6C6C-BC6F-CBEDE81BB1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Bringing components together can be beneficial when done right:</a:t>
            </a:r>
          </a:p>
          <a:p>
            <a:pPr lvl="1"/>
            <a:r>
              <a:rPr lang="en-US"/>
              <a:t>Shared information stored together – likely be used together</a:t>
            </a:r>
          </a:p>
          <a:p>
            <a:pPr lvl="1"/>
            <a:r>
              <a:rPr lang="en-US"/>
              <a:t>Simplified interface</a:t>
            </a:r>
          </a:p>
          <a:p>
            <a:pPr lvl="1"/>
            <a:r>
              <a:rPr lang="en-US"/>
              <a:t>Duplication eliminated</a:t>
            </a:r>
          </a:p>
          <a:p>
            <a:pPr marL="0" indent="0">
              <a:buNone/>
            </a:pPr>
            <a:r>
              <a:rPr lang="en-US"/>
              <a:t>BUT</a:t>
            </a:r>
          </a:p>
          <a:p>
            <a:r>
              <a:rPr lang="en-US"/>
              <a:t>Insufficient modularization and non-clean abstractions lead to interface bloating and increased change complexity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71AAD41-40F1-271F-7264-3A20165BC5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44638"/>
            <a:ext cx="5181600" cy="3513312"/>
          </a:xfrm>
        </p:spPr>
      </p:pic>
    </p:spTree>
    <p:extLst>
      <p:ext uri="{BB962C8B-B14F-4D97-AF65-F5344CB8AC3E}">
        <p14:creationId xmlns:p14="http://schemas.microsoft.com/office/powerpoint/2010/main" val="401796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06CC-81BB-14A0-9681-4CA61BC2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Together vs apart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162F65-8D62-7EB8-7782-E41C78F27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15975"/>
          </a:xfrm>
        </p:spPr>
        <p:txBody>
          <a:bodyPr>
            <a:normAutofit/>
          </a:bodyPr>
          <a:lstStyle/>
          <a:p>
            <a:r>
              <a:rPr lang="en-US"/>
              <a:t>A module should perform a single “thing” and do it </a:t>
            </a:r>
            <a:r>
              <a:rPr lang="en-US" i="1"/>
              <a:t>completely</a:t>
            </a:r>
            <a:r>
              <a:rPr lang="en-US"/>
              <a:t>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71B977E-40CF-E1FB-CC9C-8EF6B81ED1D2}"/>
              </a:ext>
            </a:extLst>
          </p:cNvPr>
          <p:cNvSpPr txBox="1">
            <a:spLocks/>
          </p:cNvSpPr>
          <p:nvPr/>
        </p:nvSpPr>
        <p:spPr>
          <a:xfrm>
            <a:off x="838200" y="5697381"/>
            <a:ext cx="10515600" cy="8935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Naming is </a:t>
            </a:r>
            <a:r>
              <a:rPr lang="en-US" dirty="0">
                <a:hlinkClick r:id="rId2"/>
              </a:rPr>
              <a:t>important</a:t>
            </a:r>
            <a:r>
              <a:rPr lang="en-US" dirty="0"/>
              <a:t>! (example for extracting a subtask).</a:t>
            </a:r>
          </a:p>
          <a:p>
            <a:r>
              <a:rPr lang="en-US" dirty="0"/>
              <a:t>Dividing functionality into two separate modules often </a:t>
            </a:r>
            <a:r>
              <a:rPr lang="en-US" dirty="0">
                <a:hlinkClick r:id="rId3"/>
              </a:rPr>
              <a:t>doesn’t make sense</a:t>
            </a:r>
            <a:r>
              <a:rPr lang="en-US" dirty="0"/>
              <a:t>.</a:t>
            </a:r>
          </a:p>
          <a:p>
            <a:endParaRPr lang="en-US" i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941FBF-A440-B4E1-EA8E-41D4DEDD0FBB}"/>
              </a:ext>
            </a:extLst>
          </p:cNvPr>
          <p:cNvSpPr/>
          <p:nvPr/>
        </p:nvSpPr>
        <p:spPr>
          <a:xfrm>
            <a:off x="3668357" y="2484961"/>
            <a:ext cx="5142155" cy="349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F20C12-431E-D2C5-C704-3F8A72EB995B}"/>
              </a:ext>
            </a:extLst>
          </p:cNvPr>
          <p:cNvSpPr/>
          <p:nvPr/>
        </p:nvSpPr>
        <p:spPr>
          <a:xfrm>
            <a:off x="464372" y="3429000"/>
            <a:ext cx="1767840" cy="15795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0313D9-7B4E-9C59-A41D-9EE3A7CF95B3}"/>
              </a:ext>
            </a:extLst>
          </p:cNvPr>
          <p:cNvSpPr/>
          <p:nvPr/>
        </p:nvSpPr>
        <p:spPr>
          <a:xfrm>
            <a:off x="464372" y="3429000"/>
            <a:ext cx="1767840" cy="2725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71DD2E-8AEF-5B6B-3DE0-F7C26D8FFF28}"/>
              </a:ext>
            </a:extLst>
          </p:cNvPr>
          <p:cNvSpPr/>
          <p:nvPr/>
        </p:nvSpPr>
        <p:spPr>
          <a:xfrm>
            <a:off x="2714513" y="3429000"/>
            <a:ext cx="1767840" cy="11546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4738BF5-C9DC-1FA4-A8E8-13A51AB52E36}"/>
              </a:ext>
            </a:extLst>
          </p:cNvPr>
          <p:cNvSpPr/>
          <p:nvPr/>
        </p:nvSpPr>
        <p:spPr>
          <a:xfrm>
            <a:off x="2714513" y="3429000"/>
            <a:ext cx="1767840" cy="2725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C6D3A4-BD65-0C12-0D57-78D3CAFAC503}"/>
              </a:ext>
            </a:extLst>
          </p:cNvPr>
          <p:cNvSpPr/>
          <p:nvPr/>
        </p:nvSpPr>
        <p:spPr>
          <a:xfrm>
            <a:off x="3912198" y="4908175"/>
            <a:ext cx="812202" cy="720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263A5D-8784-3C6A-5A91-B7F48BC6C8D9}"/>
              </a:ext>
            </a:extLst>
          </p:cNvPr>
          <p:cNvSpPr/>
          <p:nvPr/>
        </p:nvSpPr>
        <p:spPr>
          <a:xfrm>
            <a:off x="3912198" y="4908175"/>
            <a:ext cx="812202" cy="2725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4263CE-F76E-B09B-7392-077C1E8BBBB8}"/>
              </a:ext>
            </a:extLst>
          </p:cNvPr>
          <p:cNvSpPr/>
          <p:nvPr/>
        </p:nvSpPr>
        <p:spPr>
          <a:xfrm>
            <a:off x="5145741" y="3429000"/>
            <a:ext cx="1093694" cy="15795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D6B21E-9F86-B541-01B6-B55BCAD9F1CF}"/>
              </a:ext>
            </a:extLst>
          </p:cNvPr>
          <p:cNvSpPr/>
          <p:nvPr/>
        </p:nvSpPr>
        <p:spPr>
          <a:xfrm>
            <a:off x="5145741" y="3429000"/>
            <a:ext cx="1093694" cy="2725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840064-D9C3-8B01-8DDD-A6673D09892C}"/>
              </a:ext>
            </a:extLst>
          </p:cNvPr>
          <p:cNvSpPr/>
          <p:nvPr/>
        </p:nvSpPr>
        <p:spPr>
          <a:xfrm>
            <a:off x="6355976" y="3429000"/>
            <a:ext cx="1093694" cy="15795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D90F9F-92D7-903C-9383-68F9F5BD49DE}"/>
              </a:ext>
            </a:extLst>
          </p:cNvPr>
          <p:cNvSpPr/>
          <p:nvPr/>
        </p:nvSpPr>
        <p:spPr>
          <a:xfrm>
            <a:off x="6355976" y="3429000"/>
            <a:ext cx="1093694" cy="2725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5659B3-DD94-5747-26FE-C4456E3F108F}"/>
              </a:ext>
            </a:extLst>
          </p:cNvPr>
          <p:cNvSpPr/>
          <p:nvPr/>
        </p:nvSpPr>
        <p:spPr>
          <a:xfrm>
            <a:off x="8191948" y="3520496"/>
            <a:ext cx="1500692" cy="599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7FE569F-1883-1487-957F-55D69CF424DB}"/>
              </a:ext>
            </a:extLst>
          </p:cNvPr>
          <p:cNvSpPr/>
          <p:nvPr/>
        </p:nvSpPr>
        <p:spPr>
          <a:xfrm>
            <a:off x="8191948" y="3520495"/>
            <a:ext cx="1500692" cy="2725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256D90B-1318-EFBB-F96F-FB8D4F49DBE1}"/>
              </a:ext>
            </a:extLst>
          </p:cNvPr>
          <p:cNvSpPr/>
          <p:nvPr/>
        </p:nvSpPr>
        <p:spPr>
          <a:xfrm>
            <a:off x="7903285" y="4373039"/>
            <a:ext cx="1396701" cy="599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3171E11-80F1-8FF2-0DF0-EFE494F8F0C9}"/>
              </a:ext>
            </a:extLst>
          </p:cNvPr>
          <p:cNvSpPr/>
          <p:nvPr/>
        </p:nvSpPr>
        <p:spPr>
          <a:xfrm>
            <a:off x="7903285" y="4373038"/>
            <a:ext cx="1396701" cy="2725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690E34-521B-0B2B-8A59-457D8430FFF9}"/>
              </a:ext>
            </a:extLst>
          </p:cNvPr>
          <p:cNvSpPr/>
          <p:nvPr/>
        </p:nvSpPr>
        <p:spPr>
          <a:xfrm>
            <a:off x="9830696" y="4506669"/>
            <a:ext cx="1767840" cy="599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49ACBBE-C19D-F2A0-350D-B03E57CA7A51}"/>
              </a:ext>
            </a:extLst>
          </p:cNvPr>
          <p:cNvSpPr/>
          <p:nvPr/>
        </p:nvSpPr>
        <p:spPr>
          <a:xfrm>
            <a:off x="9830696" y="4506668"/>
            <a:ext cx="1767840" cy="2725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98E17-4265-CF33-5E5A-E696C774816C}"/>
              </a:ext>
            </a:extLst>
          </p:cNvPr>
          <p:cNvSpPr/>
          <p:nvPr/>
        </p:nvSpPr>
        <p:spPr>
          <a:xfrm>
            <a:off x="10275345" y="3429000"/>
            <a:ext cx="1323191" cy="599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AA7CA7-3915-5CAB-AF7D-0587FA20F735}"/>
              </a:ext>
            </a:extLst>
          </p:cNvPr>
          <p:cNvSpPr/>
          <p:nvPr/>
        </p:nvSpPr>
        <p:spPr>
          <a:xfrm>
            <a:off x="10275345" y="3428999"/>
            <a:ext cx="1323191" cy="2725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86B87AF-B342-CE71-4454-F7EB8ED5BE70}"/>
              </a:ext>
            </a:extLst>
          </p:cNvPr>
          <p:cNvCxnSpPr>
            <a:stCxn id="34" idx="2"/>
            <a:endCxn id="36" idx="0"/>
          </p:cNvCxnSpPr>
          <p:nvPr/>
        </p:nvCxnSpPr>
        <p:spPr>
          <a:xfrm rot="5400000">
            <a:off x="3496657" y="686221"/>
            <a:ext cx="594415" cy="48911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2646124-47C4-D52D-A29E-060963D82F29}"/>
              </a:ext>
            </a:extLst>
          </p:cNvPr>
          <p:cNvCxnSpPr>
            <a:stCxn id="34" idx="2"/>
            <a:endCxn id="38" idx="0"/>
          </p:cNvCxnSpPr>
          <p:nvPr/>
        </p:nvCxnSpPr>
        <p:spPr>
          <a:xfrm rot="5400000">
            <a:off x="4621727" y="1811291"/>
            <a:ext cx="594415" cy="264100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22416F7-1319-4101-814E-1E1FCB4409D7}"/>
              </a:ext>
            </a:extLst>
          </p:cNvPr>
          <p:cNvCxnSpPr>
            <a:stCxn id="34" idx="2"/>
            <a:endCxn id="42" idx="0"/>
          </p:cNvCxnSpPr>
          <p:nvPr/>
        </p:nvCxnSpPr>
        <p:spPr>
          <a:xfrm rot="5400000">
            <a:off x="5668805" y="2858369"/>
            <a:ext cx="594415" cy="54684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2406188-7A1F-236B-2DBA-79D987BD92C8}"/>
              </a:ext>
            </a:extLst>
          </p:cNvPr>
          <p:cNvCxnSpPr>
            <a:stCxn id="34" idx="2"/>
            <a:endCxn id="44" idx="0"/>
          </p:cNvCxnSpPr>
          <p:nvPr/>
        </p:nvCxnSpPr>
        <p:spPr>
          <a:xfrm rot="16200000" flipH="1">
            <a:off x="6273922" y="2800098"/>
            <a:ext cx="594415" cy="6633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088BDA7-ED6A-5C4A-FFD3-A1C35FB2CBB6}"/>
              </a:ext>
            </a:extLst>
          </p:cNvPr>
          <p:cNvCxnSpPr>
            <a:stCxn id="34" idx="2"/>
            <a:endCxn id="46" idx="0"/>
          </p:cNvCxnSpPr>
          <p:nvPr/>
        </p:nvCxnSpPr>
        <p:spPr>
          <a:xfrm rot="16200000" flipH="1">
            <a:off x="7247909" y="1826110"/>
            <a:ext cx="685910" cy="2702859"/>
          </a:xfrm>
          <a:prstGeom prst="bentConnector3">
            <a:avLst>
              <a:gd name="adj1" fmla="val 4372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ABFCFDD-DF7E-AAB0-AC7B-4CAB0AF8CFA1}"/>
              </a:ext>
            </a:extLst>
          </p:cNvPr>
          <p:cNvCxnSpPr>
            <a:stCxn id="34" idx="2"/>
            <a:endCxn id="52" idx="0"/>
          </p:cNvCxnSpPr>
          <p:nvPr/>
        </p:nvCxnSpPr>
        <p:spPr>
          <a:xfrm rot="16200000" flipH="1">
            <a:off x="8290981" y="783039"/>
            <a:ext cx="594414" cy="469750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68DB4AEC-4487-D2A3-2FC6-852483C32167}"/>
              </a:ext>
            </a:extLst>
          </p:cNvPr>
          <p:cNvCxnSpPr>
            <a:stCxn id="34" idx="2"/>
            <a:endCxn id="48" idx="0"/>
          </p:cNvCxnSpPr>
          <p:nvPr/>
        </p:nvCxnSpPr>
        <p:spPr>
          <a:xfrm rot="16200000" flipH="1">
            <a:off x="6651309" y="2422710"/>
            <a:ext cx="1538453" cy="2362201"/>
          </a:xfrm>
          <a:prstGeom prst="bentConnector3">
            <a:avLst>
              <a:gd name="adj1" fmla="val 1923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9C3D8569-90F8-FC06-A6A2-BCD1E8D3114F}"/>
              </a:ext>
            </a:extLst>
          </p:cNvPr>
          <p:cNvCxnSpPr>
            <a:stCxn id="34" idx="2"/>
            <a:endCxn id="50" idx="0"/>
          </p:cNvCxnSpPr>
          <p:nvPr/>
        </p:nvCxnSpPr>
        <p:spPr>
          <a:xfrm rot="16200000" flipH="1">
            <a:off x="7640984" y="1433035"/>
            <a:ext cx="1672083" cy="4475181"/>
          </a:xfrm>
          <a:prstGeom prst="bentConnector3">
            <a:avLst>
              <a:gd name="adj1" fmla="val 178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27E8D6C-DE47-33CD-EDE3-D145221D543E}"/>
              </a:ext>
            </a:extLst>
          </p:cNvPr>
          <p:cNvCxnSpPr>
            <a:stCxn id="37" idx="2"/>
            <a:endCxn id="40" idx="0"/>
          </p:cNvCxnSpPr>
          <p:nvPr/>
        </p:nvCxnSpPr>
        <p:spPr>
          <a:xfrm rot="16200000" flipH="1">
            <a:off x="3796106" y="4385982"/>
            <a:ext cx="324520" cy="71986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516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6E8A-D237-D629-7269-4B715811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 and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FB8E-38CC-5C71-3DF5-6103DA17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Incorrect arguments</a:t>
            </a:r>
          </a:p>
          <a:p>
            <a:r>
              <a:rPr lang="en-US"/>
              <a:t>Failure to complete an operation (e.g., network failure)</a:t>
            </a:r>
          </a:p>
          <a:p>
            <a:r>
              <a:rPr lang="en-US"/>
              <a:t>Internal inconsistency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Languages </a:t>
            </a:r>
            <a:r>
              <a:rPr lang="en-US" b="1"/>
              <a:t>with</a:t>
            </a:r>
            <a:r>
              <a:rPr lang="en-US"/>
              <a:t> exception-handling mechanisms: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try { &lt;some code that can throw an exception&gt; }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catch (&lt;exception type&gt;) { &lt;handling an exception&gt; }</a:t>
            </a:r>
          </a:p>
        </p:txBody>
      </p:sp>
    </p:spTree>
    <p:extLst>
      <p:ext uri="{BB962C8B-B14F-4D97-AF65-F5344CB8AC3E}">
        <p14:creationId xmlns:p14="http://schemas.microsoft.com/office/powerpoint/2010/main" val="300932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6E8A-D237-D629-7269-4B715811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 and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FB8E-38CC-5C71-3DF5-6103DA17C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Incorrect arguments</a:t>
            </a:r>
          </a:p>
          <a:p>
            <a:r>
              <a:rPr lang="en-US"/>
              <a:t>Failure to complete an operation (e.g., network failure)</a:t>
            </a:r>
          </a:p>
          <a:p>
            <a:r>
              <a:rPr lang="en-US"/>
              <a:t>Internal inconsistency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Languages </a:t>
            </a:r>
            <a:r>
              <a:rPr lang="en-US" b="1"/>
              <a:t>without</a:t>
            </a:r>
            <a:r>
              <a:rPr lang="en-US"/>
              <a:t> exception-handling mechanisms: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response, err := </a:t>
            </a:r>
            <a:r>
              <a:rPr lang="en-US" err="1">
                <a:latin typeface="Consolas" panose="020B0609020204030204" pitchFamily="49" charset="0"/>
              </a:rPr>
              <a:t>html.Parse</a:t>
            </a:r>
            <a:r>
              <a:rPr lang="en-US">
                <a:latin typeface="Consolas" panose="020B0609020204030204" pitchFamily="49" charset="0"/>
              </a:rPr>
              <a:t>(</a:t>
            </a:r>
            <a:r>
              <a:rPr lang="en-US" err="1">
                <a:latin typeface="Consolas" panose="020B0609020204030204" pitchFamily="49" charset="0"/>
              </a:rPr>
              <a:t>resp.Body</a:t>
            </a:r>
            <a:r>
              <a:rPr lang="en-US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err="1">
                <a:latin typeface="Consolas" panose="020B0609020204030204" pitchFamily="49" charset="0"/>
              </a:rPr>
              <a:t>resp.body.Close</a:t>
            </a:r>
            <a:r>
              <a:rPr lang="en-US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If err != nil { &lt;some error-handling code&gt; }</a:t>
            </a:r>
          </a:p>
        </p:txBody>
      </p:sp>
    </p:spTree>
    <p:extLst>
      <p:ext uri="{BB962C8B-B14F-4D97-AF65-F5344CB8AC3E}">
        <p14:creationId xmlns:p14="http://schemas.microsoft.com/office/powerpoint/2010/main" val="382646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E69D-B4F3-40E8-78B7-757D1026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 and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B2E1-47AC-5247-E3BF-E05EF3E76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Exceptions are a great source of complexity:</a:t>
            </a:r>
          </a:p>
          <a:p>
            <a:pPr lvl="1"/>
            <a:r>
              <a:rPr lang="en-US"/>
              <a:t>Difficult to cover by testing.</a:t>
            </a:r>
          </a:p>
          <a:p>
            <a:pPr lvl="1"/>
            <a:r>
              <a:rPr lang="en-US"/>
              <a:t>Debugging is complicated since the problem rarely occurs.</a:t>
            </a:r>
          </a:p>
          <a:p>
            <a:pPr lvl="1"/>
            <a:r>
              <a:rPr lang="en-US"/>
              <a:t>Language support is clunky.</a:t>
            </a:r>
          </a:p>
          <a:p>
            <a:pPr lvl="1"/>
            <a:r>
              <a:rPr lang="en-US"/>
              <a:t>Handling boilerplate code accounts for more lines than the common case.</a:t>
            </a:r>
          </a:p>
          <a:p>
            <a:r>
              <a:rPr lang="en-US"/>
              <a:t>Exceptions are </a:t>
            </a:r>
            <a:r>
              <a:rPr lang="en-US" b="1"/>
              <a:t>part of</a:t>
            </a:r>
            <a:r>
              <a:rPr lang="en-US"/>
              <a:t> the module’s </a:t>
            </a:r>
            <a:r>
              <a:rPr lang="en-US" b="1"/>
              <a:t>interface</a:t>
            </a:r>
            <a:r>
              <a:rPr lang="en-US"/>
              <a:t>! E.g., the infamous windows file deletion.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To reduce the complexity a system should reduce the number of places where exceptions need to be handled.</a:t>
            </a:r>
          </a:p>
        </p:txBody>
      </p:sp>
    </p:spTree>
    <p:extLst>
      <p:ext uri="{BB962C8B-B14F-4D97-AF65-F5344CB8AC3E}">
        <p14:creationId xmlns:p14="http://schemas.microsoft.com/office/powerpoint/2010/main" val="4243797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1325-E5CC-84A4-3446-141019F2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Exceptions and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56160-A21B-7340-54EB-DF10AD3D9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most effective way of dealing with exception complexity is to redefine semantics to avoid exceptions altogether:</a:t>
            </a:r>
          </a:p>
          <a:p>
            <a:pPr lvl="1"/>
            <a:r>
              <a:rPr lang="en-US"/>
              <a:t>Redefine an operation (e.g., “make sure file is deleted, instead of delete a file”.</a:t>
            </a:r>
          </a:p>
          <a:p>
            <a:pPr lvl="1"/>
            <a:r>
              <a:rPr lang="en-US"/>
              <a:t>Exception masking (handling the exceptional situation at its source; e.g., making another attempt at a DB transaction).</a:t>
            </a:r>
          </a:p>
          <a:p>
            <a:pPr lvl="1"/>
            <a:r>
              <a:rPr lang="en-US"/>
              <a:t>Aggregation of exception handling and further dispatching.</a:t>
            </a:r>
          </a:p>
          <a:p>
            <a:pPr lvl="1"/>
            <a:r>
              <a:rPr lang="en-US"/>
              <a:t>Not handling. Crashing (e.g., out of memory).</a:t>
            </a:r>
          </a:p>
        </p:txBody>
      </p:sp>
    </p:spTree>
    <p:extLst>
      <p:ext uri="{BB962C8B-B14F-4D97-AF65-F5344CB8AC3E}">
        <p14:creationId xmlns:p14="http://schemas.microsoft.com/office/powerpoint/2010/main" val="1579559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666F-A8AA-65CD-9C82-62B87BCC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632F8-9913-3409-3ED8-B3053F2BD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Find and read the implementation of </a:t>
            </a:r>
            <a:r>
              <a:rPr lang="en-US" b="1" err="1">
                <a:latin typeface="Consolas"/>
              </a:rPr>
              <a:t>fopen</a:t>
            </a:r>
            <a:r>
              <a:rPr lang="en-US" b="1">
                <a:latin typeface="Aptos"/>
              </a:rPr>
              <a:t> </a:t>
            </a:r>
            <a:r>
              <a:rPr lang="en-US">
                <a:latin typeface="Aptos"/>
              </a:rPr>
              <a:t>in</a:t>
            </a:r>
            <a:r>
              <a:rPr lang="en-US"/>
              <a:t> </a:t>
            </a:r>
            <a:r>
              <a:rPr lang="en-US" err="1"/>
              <a:t>linux</a:t>
            </a:r>
            <a:r>
              <a:rPr lang="en-US"/>
              <a:t> kernel.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latin typeface="Aptos"/>
                <a:cs typeface="Segoe UI"/>
              </a:rPr>
              <a:t>Measure the SLOC and other types of complexity associated with it.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latin typeface="Aptos"/>
                <a:cs typeface="Segoe UI"/>
              </a:rPr>
              <a:t>Describe its </a:t>
            </a:r>
            <a:r>
              <a:rPr lang="en-US" b="1">
                <a:solidFill>
                  <a:srgbClr val="000000"/>
                </a:solidFill>
                <a:latin typeface="Aptos"/>
                <a:cs typeface="Segoe UI"/>
              </a:rPr>
              <a:t>interface </a:t>
            </a:r>
            <a:r>
              <a:rPr lang="en-US">
                <a:solidFill>
                  <a:srgbClr val="000000"/>
                </a:solidFill>
                <a:latin typeface="Aptos"/>
                <a:cs typeface="Segoe UI"/>
              </a:rPr>
              <a:t>(formal and informal).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latin typeface="Aptos"/>
                <a:cs typeface="Segoe UI"/>
              </a:rPr>
              <a:t>What abstractions are used?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latin typeface="Aptos"/>
                <a:cs typeface="Segoe UI"/>
              </a:rPr>
              <a:t>What unimportant information do they hide?</a:t>
            </a:r>
          </a:p>
        </p:txBody>
      </p:sp>
    </p:spTree>
    <p:extLst>
      <p:ext uri="{BB962C8B-B14F-4D97-AF65-F5344CB8AC3E}">
        <p14:creationId xmlns:p14="http://schemas.microsoft.com/office/powerpoint/2010/main" val="45399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16EDC-36D7-A96B-87DB-8C5B1E4FE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737A7-9829-E474-1EA1-EF305E315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8529" cy="4351338"/>
          </a:xfrm>
        </p:spPr>
        <p:txBody>
          <a:bodyPr/>
          <a:lstStyle/>
          <a:p>
            <a:r>
              <a:rPr lang="en-US" dirty="0"/>
              <a:t>You have a game</a:t>
            </a:r>
          </a:p>
          <a:p>
            <a:r>
              <a:rPr lang="en-US" dirty="0"/>
              <a:t>Main character</a:t>
            </a:r>
          </a:p>
          <a:p>
            <a:r>
              <a:rPr lang="en-US" dirty="0"/>
              <a:t>Enemy character</a:t>
            </a:r>
          </a:p>
          <a:p>
            <a:r>
              <a:rPr lang="en-US" dirty="0"/>
              <a:t>Obstacles</a:t>
            </a:r>
          </a:p>
          <a:p>
            <a:r>
              <a:rPr lang="en-US" dirty="0"/>
              <a:t>Need to track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700A7-9A5E-D715-B0F0-D1EB64D25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369" y="453502"/>
            <a:ext cx="4896274" cy="60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4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FABB-B116-1F9D-9EE3-3B3ABDB60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some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DE6FC-CB7C-DBAB-37AB-E61900607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1842"/>
            <a:ext cx="10515600" cy="4865390"/>
          </a:xfrm>
        </p:spPr>
      </p:pic>
    </p:spTree>
    <p:extLst>
      <p:ext uri="{BB962C8B-B14F-4D97-AF65-F5344CB8AC3E}">
        <p14:creationId xmlns:p14="http://schemas.microsoft.com/office/powerpoint/2010/main" val="325757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5836-D2C1-E73F-DD9E-FB5DDC4F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natural step – Generalize!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CDEEC-F43A-AE83-4F99-239CE7A9D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9809" y="1370870"/>
            <a:ext cx="364527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5BCD86-E551-DC78-B9A7-01611B18B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5" y="4175184"/>
            <a:ext cx="12192000" cy="261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50D8-CCF4-9707-CFB3-71CE01DF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Usual Step?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1CB0-EDFB-4DEE-626E-730E6919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Repetition is Bad!</a:t>
            </a:r>
          </a:p>
          <a:p>
            <a:r>
              <a:rPr lang="en-US" dirty="0"/>
              <a:t>Abstraction is good!</a:t>
            </a:r>
          </a:p>
          <a:p>
            <a:endParaRPr lang="en-US" dirty="0"/>
          </a:p>
          <a:p>
            <a:r>
              <a:rPr lang="en-US" dirty="0"/>
              <a:t>What’s the cost?  - </a:t>
            </a:r>
          </a:p>
          <a:p>
            <a:pPr lvl="1"/>
            <a:r>
              <a:rPr lang="en-US" dirty="0"/>
              <a:t>Coupling</a:t>
            </a:r>
          </a:p>
          <a:p>
            <a:pPr lvl="1"/>
            <a:endParaRPr lang="en-US" dirty="0"/>
          </a:p>
          <a:p>
            <a:r>
              <a:rPr lang="en-US" dirty="0"/>
              <a:t>How does Abstraction creates  coupling?</a:t>
            </a:r>
          </a:p>
        </p:txBody>
      </p:sp>
    </p:spTree>
    <p:extLst>
      <p:ext uri="{BB962C8B-B14F-4D97-AF65-F5344CB8AC3E}">
        <p14:creationId xmlns:p14="http://schemas.microsoft.com/office/powerpoint/2010/main" val="119187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3013-590D-CFCC-51C0-3029DED9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XML and JSON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2D15F4-11A9-A08F-AC9E-D3316B96D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61" y="1732719"/>
            <a:ext cx="557662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4DD15-4C9D-2FC2-4D1F-F2B8B355F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078" y="208776"/>
            <a:ext cx="4461233" cy="390357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9C414F3-C37C-5D91-AB57-9F85C94DC7E5}"/>
              </a:ext>
            </a:extLst>
          </p:cNvPr>
          <p:cNvSpPr/>
          <p:nvPr/>
        </p:nvSpPr>
        <p:spPr>
          <a:xfrm>
            <a:off x="6435029" y="3506015"/>
            <a:ext cx="767705" cy="3814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4187D5-EF69-A7D2-09B0-61084593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250" y="4268704"/>
            <a:ext cx="5140388" cy="22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3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3E9E-84D3-30BF-D02C-9AA84D27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remove the XML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1E524-AC60-BD53-00E5-DB112250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70" y="1690688"/>
            <a:ext cx="4781964" cy="467527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15B5CF-311D-742D-92AE-D71D96AD5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1812" y="1690688"/>
            <a:ext cx="5576624" cy="4351338"/>
          </a:xfrm>
        </p:spPr>
      </p:pic>
    </p:spTree>
    <p:extLst>
      <p:ext uri="{BB962C8B-B14F-4D97-AF65-F5344CB8AC3E}">
        <p14:creationId xmlns:p14="http://schemas.microsoft.com/office/powerpoint/2010/main" val="282919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056C-C575-3136-72E1-33720DB3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Instinct – Abstract the common part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86BC4-3475-30B8-4B0B-653991385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719" y="3342550"/>
            <a:ext cx="2446002" cy="14937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28484-49AE-F6BD-0BB8-1D141095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46" y="3342550"/>
            <a:ext cx="2323566" cy="1493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1A367-26D0-59A7-888E-258278B7F999}"/>
              </a:ext>
            </a:extLst>
          </p:cNvPr>
          <p:cNvSpPr txBox="1"/>
          <p:nvPr/>
        </p:nvSpPr>
        <p:spPr>
          <a:xfrm>
            <a:off x="3881320" y="4983655"/>
            <a:ext cx="395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Is this a good idea?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676F6-A767-597D-F195-CEB7365AE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352" y="1551179"/>
            <a:ext cx="2591025" cy="16460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738167-5B25-3B40-D434-3698DD1EDA7E}"/>
              </a:ext>
            </a:extLst>
          </p:cNvPr>
          <p:cNvSpPr txBox="1"/>
          <p:nvPr/>
        </p:nvSpPr>
        <p:spPr>
          <a:xfrm>
            <a:off x="3184914" y="6058511"/>
            <a:ext cx="582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will happen if we need to save to a different stream?</a:t>
            </a:r>
          </a:p>
          <a:p>
            <a:r>
              <a:rPr lang="en-US" dirty="0"/>
              <a:t>What is the value of this abstraction?</a:t>
            </a:r>
          </a:p>
        </p:txBody>
      </p:sp>
    </p:spTree>
    <p:extLst>
      <p:ext uri="{BB962C8B-B14F-4D97-AF65-F5344CB8AC3E}">
        <p14:creationId xmlns:p14="http://schemas.microsoft.com/office/powerpoint/2010/main" val="6421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1147</Words>
  <Application>Microsoft Office PowerPoint</Application>
  <PresentationFormat>Widescreen</PresentationFormat>
  <Paragraphs>179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Consolas</vt:lpstr>
      <vt:lpstr>Courier New</vt:lpstr>
      <vt:lpstr>Office Theme</vt:lpstr>
      <vt:lpstr>Lecture 4</vt:lpstr>
      <vt:lpstr>Agenda</vt:lpstr>
      <vt:lpstr>Let’s talk about Abstraction</vt:lpstr>
      <vt:lpstr>Let’s write some code</vt:lpstr>
      <vt:lpstr>What’s the natural step – Generalize!</vt:lpstr>
      <vt:lpstr>What is the Usual Step?</vt:lpstr>
      <vt:lpstr>Example XML and JSON</vt:lpstr>
      <vt:lpstr>Let’s remove the XML</vt:lpstr>
      <vt:lpstr>First Instinct – Abstract the common part</vt:lpstr>
      <vt:lpstr>When is it Worth it?</vt:lpstr>
      <vt:lpstr>When is it Worth it?</vt:lpstr>
      <vt:lpstr>Information hiding</vt:lpstr>
      <vt:lpstr>Information hiding</vt:lpstr>
      <vt:lpstr>Information leakage</vt:lpstr>
      <vt:lpstr>General purpose modules are deeper</vt:lpstr>
      <vt:lpstr>Separation of specialized code</vt:lpstr>
      <vt:lpstr>Special case handling</vt:lpstr>
      <vt:lpstr>Abstraction layers</vt:lpstr>
      <vt:lpstr>Sinking complexity downwards</vt:lpstr>
      <vt:lpstr>Together vs apart</vt:lpstr>
      <vt:lpstr>Together vs apart</vt:lpstr>
      <vt:lpstr>Together vs apart</vt:lpstr>
      <vt:lpstr>Together vs apart</vt:lpstr>
      <vt:lpstr>Exceptions and complexity</vt:lpstr>
      <vt:lpstr>Exceptions and complexity</vt:lpstr>
      <vt:lpstr>Exceptions and complexity</vt:lpstr>
      <vt:lpstr>Exceptions and complexity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Kurapov, Petr A</dc:creator>
  <cp:lastModifiedBy>Areg Melik-Adamyan</cp:lastModifiedBy>
  <cp:revision>2</cp:revision>
  <dcterms:created xsi:type="dcterms:W3CDTF">2024-10-31T15:02:19Z</dcterms:created>
  <dcterms:modified xsi:type="dcterms:W3CDTF">2024-11-01T03:51:20Z</dcterms:modified>
</cp:coreProperties>
</file>